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272" r:id="rId2"/>
    <p:sldId id="271" r:id="rId3"/>
    <p:sldId id="273" r:id="rId4"/>
    <p:sldId id="274" r:id="rId5"/>
    <p:sldId id="275" r:id="rId6"/>
    <p:sldId id="276" r:id="rId7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32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ta C King" userId="1a3d59c7-8ddf-42ad-8b03-31c424c27805" providerId="ADAL" clId="{D213F59E-60BB-4E86-9A60-37FF7B54C510}"/>
    <pc:docChg chg="modSld">
      <pc:chgData name="Danita C King" userId="1a3d59c7-8ddf-42ad-8b03-31c424c27805" providerId="ADAL" clId="{D213F59E-60BB-4E86-9A60-37FF7B54C510}" dt="2024-09-13T16:24:07.067" v="4" actId="962"/>
      <pc:docMkLst>
        <pc:docMk/>
      </pc:docMkLst>
      <pc:sldChg chg="modSp mod">
        <pc:chgData name="Danita C King" userId="1a3d59c7-8ddf-42ad-8b03-31c424c27805" providerId="ADAL" clId="{D213F59E-60BB-4E86-9A60-37FF7B54C510}" dt="2024-09-13T16:23:45.132" v="2" actId="1076"/>
        <pc:sldMkLst>
          <pc:docMk/>
          <pc:sldMk cId="1099170207" sldId="274"/>
        </pc:sldMkLst>
        <pc:picChg chg="mod">
          <ac:chgData name="Danita C King" userId="1a3d59c7-8ddf-42ad-8b03-31c424c27805" providerId="ADAL" clId="{D213F59E-60BB-4E86-9A60-37FF7B54C510}" dt="2024-09-13T16:23:45.132" v="2" actId="1076"/>
          <ac:picMkLst>
            <pc:docMk/>
            <pc:sldMk cId="1099170207" sldId="274"/>
            <ac:picMk id="4" creationId="{81C4178F-ED54-B21B-B096-E77CD083B552}"/>
          </ac:picMkLst>
        </pc:picChg>
      </pc:sldChg>
      <pc:sldChg chg="modSp mod">
        <pc:chgData name="Danita C King" userId="1a3d59c7-8ddf-42ad-8b03-31c424c27805" providerId="ADAL" clId="{D213F59E-60BB-4E86-9A60-37FF7B54C510}" dt="2024-09-13T16:24:07.067" v="4" actId="962"/>
        <pc:sldMkLst>
          <pc:docMk/>
          <pc:sldMk cId="1361931845" sldId="275"/>
        </pc:sldMkLst>
        <pc:picChg chg="mod">
          <ac:chgData name="Danita C King" userId="1a3d59c7-8ddf-42ad-8b03-31c424c27805" providerId="ADAL" clId="{D213F59E-60BB-4E86-9A60-37FF7B54C510}" dt="2024-09-13T16:24:07.067" v="4" actId="962"/>
          <ac:picMkLst>
            <pc:docMk/>
            <pc:sldMk cId="1361931845" sldId="275"/>
            <ac:picMk id="6" creationId="{AE9CF971-BF7A-0A79-D032-CCDCFAE33B23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166965-F635-4656-B09A-CA54B0BE944E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DDD112-5ADB-4EA8-981C-7936AF936D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0584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E25E6049-0CD7-493A-8DC0-337E8FB11C37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AAB89490-EF97-4D6B-98E2-A2335CD86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522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0" name="Rectangle 9"/>
          <p:cNvSpPr/>
          <p:nvPr/>
        </p:nvSpPr>
        <p:spPr>
          <a:xfrm>
            <a:off x="-12192" y="6053328"/>
            <a:ext cx="2999232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1" name="Rectangle 10"/>
          <p:cNvSpPr/>
          <p:nvPr/>
        </p:nvSpPr>
        <p:spPr>
          <a:xfrm>
            <a:off x="3145536" y="6044184"/>
            <a:ext cx="90464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149600" y="4038600"/>
            <a:ext cx="8636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149600" y="6050037"/>
            <a:ext cx="89408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01600" y="6068699"/>
            <a:ext cx="27432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6BE6E3C9-14B0-407A-AF40-3434DB786078}" type="datetimeFigureOut">
              <a:rPr lang="en-US" smtClean="0"/>
              <a:pPr/>
              <a:t>9/13/2024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780524" y="236546"/>
            <a:ext cx="78232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0668000" y="228600"/>
            <a:ext cx="11176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CDCD82D-6B44-412E-ABFA-6E6D0D4AA39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5317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6E3C9-14B0-407A-AF40-3434DB786078}" type="datetimeFigureOut">
              <a:rPr lang="en-US" smtClean="0"/>
              <a:pPr/>
              <a:t>9/13/2024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CD82D-6B44-412E-ABFA-6E6D0D4AA39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583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37600" y="609608"/>
            <a:ext cx="2743200" cy="55165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609601"/>
            <a:ext cx="7416800" cy="5516564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737600" y="6248410"/>
            <a:ext cx="2946400" cy="365125"/>
          </a:xfrm>
        </p:spPr>
        <p:txBody>
          <a:bodyPr/>
          <a:lstStyle/>
          <a:p>
            <a:fld id="{6BE6E3C9-14B0-407A-AF40-3434DB786078}" type="datetimeFigureOut">
              <a:rPr lang="en-US" smtClean="0"/>
              <a:pPr/>
              <a:t>9/13/2024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2" y="6248215"/>
            <a:ext cx="7431311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8128425" y="0"/>
            <a:ext cx="42672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8" name="Rectangle 7"/>
          <p:cNvSpPr/>
          <p:nvPr/>
        </p:nvSpPr>
        <p:spPr>
          <a:xfrm>
            <a:off x="8189385" y="609600"/>
            <a:ext cx="3048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8189385" y="0"/>
            <a:ext cx="3048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075085" y="103718"/>
            <a:ext cx="533400" cy="325968"/>
          </a:xfrm>
        </p:spPr>
        <p:txBody>
          <a:bodyPr/>
          <a:lstStyle/>
          <a:p>
            <a:fld id="{DCDCD82D-6B44-412E-ABFA-6E6D0D4AA39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24106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6E3C9-14B0-407A-AF40-3434DB786078}" type="datetimeFigureOut">
              <a:rPr lang="en-US" smtClean="0"/>
              <a:pPr/>
              <a:t>9/13/2024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CDCD82D-6B44-412E-ABFA-6E6D0D4AA39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816864" y="1600200"/>
            <a:ext cx="10871200" cy="44958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42389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13" y="2743208"/>
            <a:ext cx="9497484" cy="1673225"/>
          </a:xfrm>
        </p:spPr>
        <p:txBody>
          <a:bodyPr anchor="t">
            <a:normAutofit/>
          </a:bodyPr>
          <a:lstStyle>
            <a:lvl1pPr marL="0" indent="0">
              <a:buNone/>
              <a:defRPr sz="4400" b="1" i="1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12192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7272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1828800" y="1600200"/>
            <a:ext cx="103632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1600200"/>
            <a:ext cx="1016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6E3C9-14B0-407A-AF40-3434DB786078}" type="datetimeFigureOut">
              <a:rPr lang="en-US" smtClean="0"/>
              <a:pPr/>
              <a:t>9/13/2024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7272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DCDCD82D-6B44-412E-ABFA-6E6D0D4AA39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3685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812800" y="1589567"/>
            <a:ext cx="5181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459868" y="1589567"/>
            <a:ext cx="5181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6BE6E3C9-14B0-407A-AF40-3434DB786078}" type="datetimeFigureOut">
              <a:rPr lang="en-US" smtClean="0"/>
              <a:pPr/>
              <a:t>9/13/2024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CDCD82D-6B44-412E-ABFA-6E6D0D4AA39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173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273051"/>
            <a:ext cx="108712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812800" y="2438400"/>
            <a:ext cx="51816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6400800" y="2438400"/>
            <a:ext cx="51816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6BE6E3C9-14B0-407A-AF40-3434DB786078}" type="datetimeFigureOut">
              <a:rPr lang="en-US" smtClean="0"/>
              <a:pPr/>
              <a:t>9/13/2024</a:t>
            </a:fld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CDCD82D-6B44-412E-ABFA-6E6D0D4AA39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812800" y="1752600"/>
            <a:ext cx="51816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6400800" y="1752600"/>
            <a:ext cx="51816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12646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6E3C9-14B0-407A-AF40-3434DB786078}" type="datetimeFigureOut">
              <a:rPr lang="en-US" smtClean="0"/>
              <a:pPr/>
              <a:t>9/13/2024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CDCD82D-6B44-412E-ABFA-6E6D0D4AA39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561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6E3C9-14B0-407A-AF40-3434DB786078}" type="datetimeFigureOut">
              <a:rPr lang="en-US" smtClean="0"/>
              <a:pPr/>
              <a:t>9/13/2024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711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CDCD82D-6B44-412E-ABFA-6E6D0D4AA39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195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73051"/>
            <a:ext cx="107696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6E3C9-14B0-407A-AF40-3434DB786078}" type="datetimeFigureOut">
              <a:rPr lang="en-US" smtClean="0"/>
              <a:pPr/>
              <a:t>9/13/2024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CDCD82D-6B44-412E-ABFA-6E6D0D4AA39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812800" y="1752600"/>
            <a:ext cx="21336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3149600" y="1752600"/>
            <a:ext cx="8534400" cy="4419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089418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33600" y="5486400"/>
            <a:ext cx="97536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12192" y="4572000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-12192" y="4663440"/>
            <a:ext cx="195072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0" name="Rectangle 9"/>
          <p:cNvSpPr/>
          <p:nvPr/>
        </p:nvSpPr>
        <p:spPr>
          <a:xfrm>
            <a:off x="2060448" y="4654296"/>
            <a:ext cx="10131552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4648200"/>
            <a:ext cx="97536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Rectangle 10"/>
          <p:cNvSpPr/>
          <p:nvPr/>
        </p:nvSpPr>
        <p:spPr bwMode="white">
          <a:xfrm>
            <a:off x="1930400" y="0"/>
            <a:ext cx="134112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8331200" y="6248408"/>
            <a:ext cx="3556000" cy="365125"/>
          </a:xfrm>
        </p:spPr>
        <p:txBody>
          <a:bodyPr rtlCol="0"/>
          <a:lstStyle/>
          <a:p>
            <a:fld id="{6BE6E3C9-14B0-407A-AF40-3434DB786078}" type="datetimeFigureOut">
              <a:rPr lang="en-US" smtClean="0"/>
              <a:pPr/>
              <a:t>9/13/2024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51"/>
            <a:ext cx="19304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DCDCD82D-6B44-412E-ABFA-6E6D0D4AA39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2133600" y="6248214"/>
            <a:ext cx="6096000" cy="365125"/>
          </a:xfrm>
        </p:spPr>
        <p:txBody>
          <a:bodyPr rtlCol="0"/>
          <a:lstStyle/>
          <a:p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80768" y="0"/>
            <a:ext cx="10111232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4178106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812800" y="228600"/>
            <a:ext cx="108712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816864" y="1600200"/>
            <a:ext cx="108712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128000" y="6248408"/>
            <a:ext cx="3556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BE6E3C9-14B0-407A-AF40-3434DB786078}" type="datetimeFigureOut">
              <a:rPr lang="en-US" smtClean="0"/>
              <a:pPr/>
              <a:t>9/13/2024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12802" y="6248214"/>
            <a:ext cx="7228111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12192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7112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787400" y="1280160"/>
            <a:ext cx="11404601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7112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CDCD82D-6B44-412E-ABFA-6E6D0D4AA39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79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BDBC0C-A61A-36F1-8491-9E39AC5308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DeAnna Landry</a:t>
            </a:r>
          </a:p>
          <a:p>
            <a:r>
              <a:rPr lang="en-US" dirty="0"/>
              <a:t>Accounts Payable &amp; Travel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6516AEE-08A0-1D5B-768E-BF6A40B97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LaCarte Card Program</a:t>
            </a:r>
          </a:p>
        </p:txBody>
      </p:sp>
    </p:spTree>
    <p:extLst>
      <p:ext uri="{BB962C8B-B14F-4D97-AF65-F5344CB8AC3E}">
        <p14:creationId xmlns:p14="http://schemas.microsoft.com/office/powerpoint/2010/main" val="26110633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D0ACD-8E09-AF87-0BB8-B29C0AEEC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LaCarte Card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A7701F-7A19-94E8-0B33-0F733645A4B0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The LaCarte card is available to employees for small dollar purchases and/or university travel expenses.</a:t>
            </a:r>
          </a:p>
          <a:p>
            <a:r>
              <a:rPr lang="en-US" dirty="0"/>
              <a:t>An approved LaCarte Enrollment form (AS700) should be submitted to request a LaCarte card.</a:t>
            </a:r>
          </a:p>
          <a:p>
            <a:r>
              <a:rPr lang="en-US" dirty="0"/>
              <a:t>Mandatory trainings must be completed to obtain a new or renewal LaCarte card.</a:t>
            </a:r>
          </a:p>
          <a:p>
            <a:r>
              <a:rPr lang="en-US" dirty="0"/>
              <a:t>Cards are distributed in Accounts Payable &amp; Travel located in Room 217 Thomas Boyd Hall.</a:t>
            </a:r>
          </a:p>
          <a:p>
            <a:r>
              <a:rPr lang="en-US" dirty="0"/>
              <a:t>Cardholders are required to complete the 30-day reconciliation requirement.</a:t>
            </a:r>
          </a:p>
          <a:p>
            <a:r>
              <a:rPr lang="en-US" dirty="0"/>
              <a:t>Cardholder suspensions may be experienced for delinquent transactions. </a:t>
            </a:r>
          </a:p>
          <a:p>
            <a:r>
              <a:rPr lang="en-US" dirty="0"/>
              <a:t>The LaCarte card may not be used for personal purchases. </a:t>
            </a:r>
          </a:p>
        </p:txBody>
      </p:sp>
    </p:spTree>
    <p:extLst>
      <p:ext uri="{BB962C8B-B14F-4D97-AF65-F5344CB8AC3E}">
        <p14:creationId xmlns:p14="http://schemas.microsoft.com/office/powerpoint/2010/main" val="3281294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1A975-8A1E-681B-23AC-EF8C0E7E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Annual Cardholder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55BDAA-5AB5-C86C-8852-809F1B7C4571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Department Heads are required to conduct an annual review of their LaCarte cardholders.  </a:t>
            </a:r>
          </a:p>
          <a:p>
            <a:r>
              <a:rPr lang="en-US" dirty="0"/>
              <a:t>A cardholder list has been sent to the Department Heads to review to spending limits and last usage date.  </a:t>
            </a:r>
          </a:p>
          <a:p>
            <a:r>
              <a:rPr lang="en-US" dirty="0"/>
              <a:t>Card cancellations can be noted on the Annual Review report.</a:t>
            </a:r>
          </a:p>
          <a:p>
            <a:r>
              <a:rPr lang="en-US" dirty="0"/>
              <a:t>Cardholder profile changes will require the completion of the LaCarte Maintenance form (AS702). </a:t>
            </a:r>
          </a:p>
          <a:p>
            <a:r>
              <a:rPr lang="en-US" b="1" u="sng" dirty="0"/>
              <a:t>October 15, 2024</a:t>
            </a:r>
            <a:r>
              <a:rPr lang="en-US" dirty="0"/>
              <a:t>:  Deadline to submit completed review to Accounts Payable &amp; Travel</a:t>
            </a:r>
          </a:p>
        </p:txBody>
      </p:sp>
    </p:spTree>
    <p:extLst>
      <p:ext uri="{BB962C8B-B14F-4D97-AF65-F5344CB8AC3E}">
        <p14:creationId xmlns:p14="http://schemas.microsoft.com/office/powerpoint/2010/main" val="24119893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3A3DB-1D6A-02ED-0713-98694228C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LaCarte Card Policy, PM-78, Appendix 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6974AE-9A80-1F38-6E8D-6E85C31F8D35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For convenience, the following information has been added to Appendix A of PM-78.</a:t>
            </a:r>
          </a:p>
          <a:p>
            <a:pPr lvl="1"/>
            <a:r>
              <a:rPr lang="en-US" dirty="0"/>
              <a:t>Reporting lost/stolen cards or fraudulent transactions</a:t>
            </a:r>
          </a:p>
          <a:p>
            <a:pPr lvl="1"/>
            <a:r>
              <a:rPr lang="en-US" dirty="0"/>
              <a:t>Important Bank of America telephone numbers</a:t>
            </a:r>
          </a:p>
          <a:p>
            <a:endParaRPr lang="en-US" dirty="0"/>
          </a:p>
        </p:txBody>
      </p:sp>
      <p:pic>
        <p:nvPicPr>
          <p:cNvPr id="4" name="Picture 3" descr="Reporting lost/stolen cards ">
            <a:extLst>
              <a:ext uri="{FF2B5EF4-FFF2-40B4-BE49-F238E27FC236}">
                <a16:creationId xmlns:a16="http://schemas.microsoft.com/office/drawing/2014/main" id="{81C4178F-ED54-B21B-B096-E77CD083B5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4889" y="3633511"/>
            <a:ext cx="7431710" cy="2824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170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E474DF-F6AD-8E1D-CD88-F56485941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LaCarte Card Policy, PM-78, Appendix 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3AF9B4-E1E2-672E-E30B-CC2462D04B1F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How to Register for Global Card Access on the Mobile Application or Online</a:t>
            </a:r>
          </a:p>
        </p:txBody>
      </p:sp>
      <p:pic>
        <p:nvPicPr>
          <p:cNvPr id="6" name="Picture 5" descr="How to Register for Global Card Access ">
            <a:extLst>
              <a:ext uri="{FF2B5EF4-FFF2-40B4-BE49-F238E27FC236}">
                <a16:creationId xmlns:a16="http://schemas.microsoft.com/office/drawing/2014/main" id="{AE9CF971-BF7A-0A79-D032-CCDCFAE33B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006" y="2404150"/>
            <a:ext cx="6257383" cy="3985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931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F742E-F504-9931-CBCD-2B89DBBA5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LaCarte Card Policy Trainings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A900BC-9996-8306-FB88-2F3F03491069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Fall 2024 Training Schedule (Zoom)</a:t>
            </a:r>
          </a:p>
          <a:p>
            <a:pPr lvl="1"/>
            <a:r>
              <a:rPr lang="en-US" dirty="0"/>
              <a:t>09/19/2024: 9:00 AM</a:t>
            </a:r>
          </a:p>
          <a:p>
            <a:pPr lvl="1"/>
            <a:r>
              <a:rPr lang="en-US" dirty="0"/>
              <a:t>10/17/2024: 1:00 PM</a:t>
            </a:r>
          </a:p>
          <a:p>
            <a:pPr lvl="1"/>
            <a:r>
              <a:rPr lang="en-US" dirty="0"/>
              <a:t>11/14/2024: 9:00 AM</a:t>
            </a:r>
          </a:p>
          <a:p>
            <a:pPr lvl="1"/>
            <a:r>
              <a:rPr lang="en-US" dirty="0"/>
              <a:t>12/05/2024: 1:00 PM</a:t>
            </a:r>
          </a:p>
          <a:p>
            <a:r>
              <a:rPr lang="en-US" dirty="0"/>
              <a:t>To register for a training, please go to LSU Training and Event Registration located on myLSU.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23712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Custom 4">
      <a:dk1>
        <a:sysClr val="windowText" lastClr="000000"/>
      </a:dk1>
      <a:lt1>
        <a:sysClr val="window" lastClr="FFFFFF"/>
      </a:lt1>
      <a:dk2>
        <a:srgbClr val="7030A0"/>
      </a:dk2>
      <a:lt2>
        <a:srgbClr val="F4E7ED"/>
      </a:lt2>
      <a:accent1>
        <a:srgbClr val="7030A0"/>
      </a:accent1>
      <a:accent2>
        <a:srgbClr val="FFCA0C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7030A0"/>
      </a:hlink>
      <a:folHlink>
        <a:srgbClr val="D490C5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15356</TotalTime>
  <Words>288</Words>
  <Application>Microsoft Office PowerPoint</Application>
  <PresentationFormat>Widescreen</PresentationFormat>
  <Paragraphs>30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Calibri</vt:lpstr>
      <vt:lpstr>Tw Cen MT</vt:lpstr>
      <vt:lpstr>Wingdings</vt:lpstr>
      <vt:lpstr>Wingdings 2</vt:lpstr>
      <vt:lpstr>Median</vt:lpstr>
      <vt:lpstr>LaCarte Card Program</vt:lpstr>
      <vt:lpstr>LaCarte Card Program</vt:lpstr>
      <vt:lpstr>Annual Cardholder Review</vt:lpstr>
      <vt:lpstr>LaCarte Card Policy, PM-78, Appendix A</vt:lpstr>
      <vt:lpstr>LaCarte Card Policy, PM-78, Appendix A</vt:lpstr>
      <vt:lpstr>LaCarte Card Policy Trainings</vt:lpstr>
    </vt:vector>
  </TitlesOfParts>
  <Company>Louisiana State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Reminders – PO Invoice Processing</dc:title>
  <dc:creator>Jessica Hodgkins</dc:creator>
  <cp:lastModifiedBy>Danita C King</cp:lastModifiedBy>
  <cp:revision>127</cp:revision>
  <cp:lastPrinted>2023-02-07T15:38:50Z</cp:lastPrinted>
  <dcterms:created xsi:type="dcterms:W3CDTF">2019-04-10T18:03:28Z</dcterms:created>
  <dcterms:modified xsi:type="dcterms:W3CDTF">2024-09-13T16:24:15Z</dcterms:modified>
</cp:coreProperties>
</file>